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71" r:id="rId2"/>
    <p:sldId id="279" r:id="rId3"/>
    <p:sldId id="280" r:id="rId4"/>
    <p:sldId id="302" r:id="rId5"/>
    <p:sldId id="313" r:id="rId6"/>
    <p:sldId id="281" r:id="rId7"/>
    <p:sldId id="314" r:id="rId8"/>
    <p:sldId id="315" r:id="rId9"/>
    <p:sldId id="282" r:id="rId10"/>
    <p:sldId id="317" r:id="rId11"/>
    <p:sldId id="319" r:id="rId12"/>
    <p:sldId id="318" r:id="rId13"/>
    <p:sldId id="316" r:id="rId14"/>
    <p:sldId id="283" r:id="rId15"/>
    <p:sldId id="312" r:id="rId16"/>
    <p:sldId id="284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3B4B"/>
    <a:srgbClr val="FF7817"/>
    <a:srgbClr val="FFD459"/>
    <a:srgbClr val="E8620E"/>
    <a:srgbClr val="B88240"/>
    <a:srgbClr val="222325"/>
    <a:srgbClr val="2D3848"/>
    <a:srgbClr val="DCB89C"/>
    <a:srgbClr val="283743"/>
    <a:srgbClr val="855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318" autoAdjust="0"/>
  </p:normalViewPr>
  <p:slideViewPr>
    <p:cSldViewPr snapToGrid="0">
      <p:cViewPr varScale="1">
        <p:scale>
          <a:sx n="40" d="100"/>
          <a:sy n="40" d="100"/>
        </p:scale>
        <p:origin x="48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98407-7539-4C88-B591-2FC07A4ED2BC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0ADC4B-121D-46CC-9D52-F4252E0865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307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490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597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507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0576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566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3832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61217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018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6866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244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919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073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5742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87485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930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931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72" t="3031" b="63636"/>
          <a:stretch>
            <a:fillRect/>
          </a:stretch>
        </p:blipFill>
        <p:spPr>
          <a:xfrm>
            <a:off x="9337542" y="322118"/>
            <a:ext cx="2854457" cy="181148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4" t="15758" r="82890" b="54697"/>
          <a:stretch>
            <a:fillRect/>
          </a:stretch>
        </p:blipFill>
        <p:spPr>
          <a:xfrm>
            <a:off x="0" y="322118"/>
            <a:ext cx="2203381" cy="23351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29"/>
          <a:stretch/>
        </p:blipFill>
        <p:spPr>
          <a:xfrm>
            <a:off x="-1" y="3075620"/>
            <a:ext cx="12191999" cy="378237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797376" y="658472"/>
            <a:ext cx="4597244" cy="113877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TW" altLang="en-US" sz="68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終極密碼</a:t>
            </a:r>
            <a:endParaRPr lang="zh-CN" altLang="en-US" sz="68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 rot="16200000">
            <a:off x="10931216" y="4990780"/>
            <a:ext cx="677108" cy="305733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TW" sz="3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Peter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程式設計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/>
          <a:srcRect l="24722" t="45062" r="37500" b="46049"/>
          <a:stretch/>
        </p:blipFill>
        <p:spPr>
          <a:xfrm>
            <a:off x="468875" y="1837653"/>
            <a:ext cx="11254241" cy="1489532"/>
          </a:xfrm>
          <a:prstGeom prst="rect">
            <a:avLst/>
          </a:prstGeom>
        </p:spPr>
      </p:pic>
      <p:sp>
        <p:nvSpPr>
          <p:cNvPr id="13" name="文字方塊 12"/>
          <p:cNvSpPr txBox="1"/>
          <p:nvPr/>
        </p:nvSpPr>
        <p:spPr>
          <a:xfrm>
            <a:off x="2350418" y="4061541"/>
            <a:ext cx="749115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200" b="1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初始化全</a:t>
            </a:r>
            <a:r>
              <a:rPr lang="zh-TW" altLang="en-US" sz="32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域</a:t>
            </a:r>
            <a:r>
              <a:rPr lang="zh-TW" altLang="en-US" sz="3200" b="1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變數：</a:t>
            </a:r>
            <a:endParaRPr lang="en-US" altLang="zh-TW" sz="3200" b="1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ctr"/>
            <a:r>
              <a:rPr lang="en-US" altLang="zh-TW" sz="3200" b="1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APP</a:t>
            </a:r>
            <a:r>
              <a:rPr lang="zh-TW" altLang="en-US" sz="32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開啟時，</a:t>
            </a:r>
            <a:r>
              <a:rPr lang="zh-TW" altLang="en-US" sz="3200" b="1" dirty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設定變數資料型別、初</a:t>
            </a:r>
            <a:r>
              <a:rPr lang="zh-TW" altLang="en-US" sz="32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值，</a:t>
            </a:r>
            <a:endParaRPr lang="en-US" altLang="zh-TW" sz="3200" b="1" dirty="0" smtClean="0">
              <a:solidFill>
                <a:srgbClr val="FF0000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ctr"/>
            <a:r>
              <a:rPr lang="zh-TW" altLang="en-US" sz="3200" b="1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初始化全域變數，又稱宣告變數，</a:t>
            </a:r>
            <a:endParaRPr lang="en-US" altLang="zh-TW" sz="3200" b="1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ctr"/>
            <a:r>
              <a:rPr lang="zh-TW" altLang="en-US" sz="3200" b="1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全域則可以在同一頁下，重複使用 。</a:t>
            </a:r>
            <a:endParaRPr lang="zh-TW" altLang="en-US" sz="3200" b="1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431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程式設計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1079241" y="4428719"/>
            <a:ext cx="1003351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200" b="1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第三課的定義程序：</a:t>
            </a:r>
            <a:endParaRPr lang="en-US" altLang="zh-TW" sz="3200" b="1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ctr"/>
            <a:r>
              <a:rPr lang="zh-TW" altLang="en-US" sz="3200" b="1" dirty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將大量重複使用的程式，放在定義程式內。</a:t>
            </a:r>
          </a:p>
          <a:p>
            <a:pPr algn="ctr"/>
            <a:r>
              <a:rPr lang="zh-TW" altLang="en-US" sz="3200" b="1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變數密碼在這個程式中被使用兩次，</a:t>
            </a:r>
            <a:endParaRPr lang="en-US" altLang="zh-TW" sz="3200" b="1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ctr"/>
            <a:r>
              <a:rPr lang="zh-TW" altLang="en-US" sz="3200" b="1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因此可以使用定義程序，代替大量重複或過長的程式。</a:t>
            </a:r>
            <a:endParaRPr lang="zh-TW" altLang="en-US" sz="3200" b="1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4"/>
          <a:srcRect l="37222" t="40123" r="29861" b="41358"/>
          <a:stretch/>
        </p:blipFill>
        <p:spPr>
          <a:xfrm>
            <a:off x="2197100" y="1468179"/>
            <a:ext cx="8195024" cy="259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010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程式設計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-13232" y="2338825"/>
            <a:ext cx="377539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如果密碼</a:t>
            </a:r>
            <a:r>
              <a:rPr lang="en-US" altLang="zh-TW" sz="2800" b="1" dirty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&lt;</a:t>
            </a:r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使用者所猜</a:t>
            </a:r>
            <a:endParaRPr lang="en-US" altLang="zh-TW" sz="28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即</a:t>
            </a:r>
            <a:r>
              <a:rPr lang="zh-TW" altLang="en-US" sz="2800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輸出最大值變為所猜</a:t>
            </a:r>
            <a:endParaRPr lang="en-US" altLang="zh-TW" sz="2800" dirty="0" smtClean="0">
              <a:solidFill>
                <a:srgbClr val="FF0000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顯示</a:t>
            </a:r>
            <a:r>
              <a:rPr lang="zh-TW" altLang="en-US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範圍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4"/>
          <a:srcRect l="32222" t="27285" r="24653" b="18394"/>
          <a:stretch/>
        </p:blipFill>
        <p:spPr>
          <a:xfrm>
            <a:off x="4033731" y="949423"/>
            <a:ext cx="7886700" cy="5588000"/>
          </a:xfrm>
          <a:prstGeom prst="rect">
            <a:avLst/>
          </a:prstGeom>
        </p:spPr>
      </p:pic>
      <p:cxnSp>
        <p:nvCxnSpPr>
          <p:cNvPr id="9" name="直線接點 8"/>
          <p:cNvCxnSpPr/>
          <p:nvPr/>
        </p:nvCxnSpPr>
        <p:spPr>
          <a:xfrm>
            <a:off x="3762161" y="3031323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>
            <a:off x="3762161" y="5017771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0" y="4420726"/>
            <a:ext cx="377539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否</a:t>
            </a:r>
            <a:r>
              <a:rPr lang="zh-TW" altLang="en-US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則</a:t>
            </a:r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密碼</a:t>
            </a:r>
            <a:r>
              <a:rPr lang="en-US" altLang="zh-TW" sz="28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&gt;</a:t>
            </a:r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使用者所猜</a:t>
            </a:r>
            <a:endParaRPr lang="en-US" altLang="zh-TW" sz="28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即</a:t>
            </a:r>
            <a:r>
              <a:rPr lang="zh-TW" altLang="en-US" sz="2800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輸出最小值變為所猜</a:t>
            </a:r>
            <a:endParaRPr lang="en-US" altLang="zh-TW" sz="2800" dirty="0" smtClean="0">
              <a:solidFill>
                <a:srgbClr val="FF0000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顯示</a:t>
            </a:r>
            <a:r>
              <a:rPr lang="zh-TW" altLang="en-US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範圍</a:t>
            </a:r>
          </a:p>
        </p:txBody>
      </p:sp>
    </p:spTree>
    <p:extLst>
      <p:ext uri="{BB962C8B-B14F-4D97-AF65-F5344CB8AC3E}">
        <p14:creationId xmlns:p14="http://schemas.microsoft.com/office/powerpoint/2010/main" val="263158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程式設計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4"/>
          <a:srcRect l="32837" t="31419" r="13440" b="21490"/>
          <a:stretch/>
        </p:blipFill>
        <p:spPr>
          <a:xfrm>
            <a:off x="878342" y="1013336"/>
            <a:ext cx="10435313" cy="5145333"/>
          </a:xfrm>
          <a:prstGeom prst="rect">
            <a:avLst/>
          </a:prstGeom>
        </p:spPr>
      </p:pic>
      <p:sp>
        <p:nvSpPr>
          <p:cNvPr id="13" name="文字方塊 12"/>
          <p:cNvSpPr txBox="1"/>
          <p:nvPr/>
        </p:nvSpPr>
        <p:spPr>
          <a:xfrm>
            <a:off x="7259290" y="5650837"/>
            <a:ext cx="44935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檢查一下吧</a:t>
            </a:r>
            <a:r>
              <a:rPr lang="en-US" altLang="zh-TW" sz="60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~</a:t>
            </a:r>
            <a:endParaRPr lang="zh-TW" altLang="en-US" sz="6000" b="1" dirty="0">
              <a:solidFill>
                <a:schemeClr val="accent2">
                  <a:lumMod val="60000"/>
                  <a:lumOff val="4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625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594D360-457D-4918-8296-D4F9B57252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2118"/>
            <a:ext cx="12191999" cy="6535882"/>
          </a:xfrm>
          <a:prstGeom prst="rect">
            <a:avLst/>
          </a:prstGeom>
        </p:spPr>
      </p:pic>
      <p:sp>
        <p:nvSpPr>
          <p:cNvPr id="7" name="TextBox 31">
            <a:extLst>
              <a:ext uri="{FF2B5EF4-FFF2-40B4-BE49-F238E27FC236}">
                <a16:creationId xmlns:a16="http://schemas.microsoft.com/office/drawing/2014/main" id="{D8EAAF5E-D39A-4006-951B-D0C90209CFC3}"/>
              </a:ext>
            </a:extLst>
          </p:cNvPr>
          <p:cNvSpPr txBox="1"/>
          <p:nvPr/>
        </p:nvSpPr>
        <p:spPr>
          <a:xfrm>
            <a:off x="3711501" y="626639"/>
            <a:ext cx="1530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04</a:t>
            </a:r>
            <a:endParaRPr lang="zh-CN" altLang="en-US" sz="72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8" name="TextBox 31">
            <a:extLst>
              <a:ext uri="{FF2B5EF4-FFF2-40B4-BE49-F238E27FC236}">
                <a16:creationId xmlns:a16="http://schemas.microsoft.com/office/drawing/2014/main" id="{C9F6F908-A238-40A9-A42A-1337FB9D80A8}"/>
              </a:ext>
            </a:extLst>
          </p:cNvPr>
          <p:cNvSpPr txBox="1"/>
          <p:nvPr/>
        </p:nvSpPr>
        <p:spPr>
          <a:xfrm>
            <a:off x="1708875" y="1967349"/>
            <a:ext cx="5571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 smtClean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27号-布丁体" panose="00000500000000000000" pitchFamily="2" charset="-122"/>
                <a:ea typeface="字魂27号-布丁体" panose="00000500000000000000" pitchFamily="2" charset="-122"/>
                <a:cs typeface="字魂59号-创粗黑" panose="00000500000000000000" charset="-122"/>
              </a:rPr>
              <a:t>綜合活動</a:t>
            </a:r>
            <a:endParaRPr lang="zh-CN" altLang="en-US" sz="54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27号-布丁体" panose="00000500000000000000" pitchFamily="2" charset="-122"/>
              <a:ea typeface="字魂27号-布丁体" panose="00000500000000000000" pitchFamily="2" charset="-122"/>
              <a:cs typeface="字魂59号-创粗黑" panose="00000500000000000000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311618-983C-4F8D-AD0D-C4711DCCB33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00" t="18924" r="19265" b="45963"/>
          <a:stretch/>
        </p:blipFill>
        <p:spPr>
          <a:xfrm>
            <a:off x="8015148" y="79320"/>
            <a:ext cx="3442448" cy="229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943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綜合活</a:t>
            </a:r>
            <a:r>
              <a:rPr lang="zh-TW" altLang="en-US" sz="3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動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5766770-A119-437E-8B49-D334FF087255}"/>
              </a:ext>
            </a:extLst>
          </p:cNvPr>
          <p:cNvSpPr txBox="1"/>
          <p:nvPr/>
        </p:nvSpPr>
        <p:spPr>
          <a:xfrm>
            <a:off x="2291954" y="1013336"/>
            <a:ext cx="76080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全域變數 </a:t>
            </a:r>
            <a:r>
              <a:rPr lang="en-US" altLang="zh-TW" sz="4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VS </a:t>
            </a:r>
            <a:r>
              <a:rPr lang="zh-TW" altLang="en-US" sz="4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區域變數</a:t>
            </a:r>
            <a:endParaRPr lang="zh-CN" altLang="en-US" sz="44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7" name="文本框 14">
            <a:extLst>
              <a:ext uri="{FF2B5EF4-FFF2-40B4-BE49-F238E27FC236}">
                <a16:creationId xmlns:a16="http://schemas.microsoft.com/office/drawing/2014/main" id="{A5B57BE3-666A-4ED5-9A97-D1A4EA9AB1DF}"/>
              </a:ext>
            </a:extLst>
          </p:cNvPr>
          <p:cNvSpPr txBox="1"/>
          <p:nvPr/>
        </p:nvSpPr>
        <p:spPr>
          <a:xfrm>
            <a:off x="2467880" y="5359633"/>
            <a:ext cx="4541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全</a:t>
            </a:r>
            <a:r>
              <a:rPr lang="zh-TW" altLang="en-US" sz="2400" b="1" dirty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域</a:t>
            </a:r>
            <a:r>
              <a:rPr lang="zh-TW" altLang="en-US" sz="24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變數</a:t>
            </a:r>
            <a:endParaRPr lang="en-US" altLang="zh-TW" sz="2400" b="1" dirty="0" smtClean="0">
              <a:solidFill>
                <a:srgbClr val="FF0000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在同一頁面下的所有程式元件</a:t>
            </a:r>
            <a:endParaRPr lang="en-US" altLang="zh-TW" sz="24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都可以使用全域變數</a:t>
            </a:r>
            <a:endParaRPr lang="zh-CN" altLang="en-US" sz="24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8" name="Freeform 103">
            <a:extLst>
              <a:ext uri="{FF2B5EF4-FFF2-40B4-BE49-F238E27FC236}">
                <a16:creationId xmlns:a16="http://schemas.microsoft.com/office/drawing/2014/main" id="{E8DB6CA3-39F2-4BF2-BBEF-C2AF43938672}"/>
              </a:ext>
            </a:extLst>
          </p:cNvPr>
          <p:cNvSpPr>
            <a:spLocks noEditPoints="1"/>
          </p:cNvSpPr>
          <p:nvPr/>
        </p:nvSpPr>
        <p:spPr bwMode="auto">
          <a:xfrm>
            <a:off x="1677202" y="5778848"/>
            <a:ext cx="396486" cy="584775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9525">
            <a:noFill/>
            <a:round/>
          </a:ln>
        </p:spPr>
        <p:txBody>
          <a:bodyPr vert="horz" wrap="square" lIns="121917" tIns="60958" rIns="121917" bIns="60958" numCol="1" anchor="t" anchorCtr="0" compatLnSpc="1"/>
          <a:lstStyle/>
          <a:p>
            <a:endParaRPr lang="en-US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48"/>
          <a:stretch/>
        </p:blipFill>
        <p:spPr>
          <a:xfrm>
            <a:off x="439248" y="2140253"/>
            <a:ext cx="7374295" cy="3122652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85" t="19760" r="26585" b="2837"/>
          <a:stretch/>
        </p:blipFill>
        <p:spPr>
          <a:xfrm>
            <a:off x="8252791" y="2136913"/>
            <a:ext cx="3548270" cy="3125992"/>
          </a:xfrm>
          <a:prstGeom prst="rect">
            <a:avLst/>
          </a:prstGeom>
        </p:spPr>
      </p:pic>
      <p:sp>
        <p:nvSpPr>
          <p:cNvPr id="11" name="文本框 14">
            <a:extLst>
              <a:ext uri="{FF2B5EF4-FFF2-40B4-BE49-F238E27FC236}">
                <a16:creationId xmlns:a16="http://schemas.microsoft.com/office/drawing/2014/main" id="{A5B57BE3-666A-4ED5-9A97-D1A4EA9AB1DF}"/>
              </a:ext>
            </a:extLst>
          </p:cNvPr>
          <p:cNvSpPr txBox="1"/>
          <p:nvPr/>
        </p:nvSpPr>
        <p:spPr>
          <a:xfrm>
            <a:off x="9219863" y="5268168"/>
            <a:ext cx="4541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區</a:t>
            </a:r>
            <a:r>
              <a:rPr lang="zh-TW" altLang="en-US" sz="2400" b="1" dirty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域</a:t>
            </a:r>
            <a:r>
              <a:rPr lang="zh-TW" altLang="en-US" sz="24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變數</a:t>
            </a:r>
            <a:endParaRPr lang="en-US" altLang="zh-TW" sz="2400" b="1" dirty="0" smtClean="0">
              <a:solidFill>
                <a:srgbClr val="FF0000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只有指定的單一元件</a:t>
            </a:r>
            <a:endParaRPr lang="en-US" altLang="zh-TW" sz="24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才可以使用區域變數</a:t>
            </a:r>
            <a:endParaRPr lang="zh-CN" altLang="en-US" sz="24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12" name="Freeform 103">
            <a:extLst>
              <a:ext uri="{FF2B5EF4-FFF2-40B4-BE49-F238E27FC236}">
                <a16:creationId xmlns:a16="http://schemas.microsoft.com/office/drawing/2014/main" id="{E8DB6CA3-39F2-4BF2-BBEF-C2AF43938672}"/>
              </a:ext>
            </a:extLst>
          </p:cNvPr>
          <p:cNvSpPr>
            <a:spLocks noEditPoints="1"/>
          </p:cNvSpPr>
          <p:nvPr/>
        </p:nvSpPr>
        <p:spPr bwMode="auto">
          <a:xfrm>
            <a:off x="8429185" y="5687383"/>
            <a:ext cx="396486" cy="584775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9525">
            <a:noFill/>
            <a:round/>
          </a:ln>
        </p:spPr>
        <p:txBody>
          <a:bodyPr vert="horz" wrap="square" lIns="121917" tIns="60958" rIns="121917" bIns="60958" numCol="1" anchor="t" anchorCtr="0" compatLnSpc="1"/>
          <a:lstStyle/>
          <a:p>
            <a:endParaRPr lang="en-US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8416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7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72" t="3031" b="63636"/>
          <a:stretch>
            <a:fillRect/>
          </a:stretch>
        </p:blipFill>
        <p:spPr>
          <a:xfrm>
            <a:off x="8589818" y="322118"/>
            <a:ext cx="3602182" cy="2286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4" t="15758" r="82890" b="54697"/>
          <a:stretch>
            <a:fillRect/>
          </a:stretch>
        </p:blipFill>
        <p:spPr>
          <a:xfrm>
            <a:off x="0" y="322118"/>
            <a:ext cx="1911927" cy="202622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2118"/>
            <a:ext cx="12191999" cy="653588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797376" y="1335231"/>
            <a:ext cx="4597244" cy="124649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TW" altLang="en-US" sz="75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準備下課</a:t>
            </a:r>
            <a:endParaRPr lang="zh-CN" altLang="en-US" sz="75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83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72" t="3031" b="63636"/>
          <a:stretch>
            <a:fillRect/>
          </a:stretch>
        </p:blipFill>
        <p:spPr>
          <a:xfrm>
            <a:off x="8870950" y="321945"/>
            <a:ext cx="3321050" cy="21075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4" t="15758" r="82890" b="54697"/>
          <a:stretch>
            <a:fillRect/>
          </a:stretch>
        </p:blipFill>
        <p:spPr>
          <a:xfrm>
            <a:off x="0" y="321945"/>
            <a:ext cx="2229485" cy="236283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797273" y="871746"/>
            <a:ext cx="4597244" cy="6451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目錄</a:t>
            </a:r>
            <a:endParaRPr lang="en-US" altLang="zh-CN" sz="36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9E25951-3432-4E6B-9726-D3345E4C1F18}"/>
              </a:ext>
            </a:extLst>
          </p:cNvPr>
          <p:cNvSpPr txBox="1"/>
          <p:nvPr/>
        </p:nvSpPr>
        <p:spPr>
          <a:xfrm>
            <a:off x="3464685" y="2708414"/>
            <a:ext cx="2229484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認識變</a:t>
            </a:r>
            <a:r>
              <a:rPr lang="zh-TW" altLang="en-US" sz="3200" dirty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數</a:t>
            </a:r>
            <a:endParaRPr lang="en-US" altLang="zh-CN" sz="32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10" name="TextBox 31">
            <a:extLst>
              <a:ext uri="{FF2B5EF4-FFF2-40B4-BE49-F238E27FC236}">
                <a16:creationId xmlns:a16="http://schemas.microsoft.com/office/drawing/2014/main" id="{2D3241FB-FBE1-45F0-80E6-9C3013609837}"/>
              </a:ext>
            </a:extLst>
          </p:cNvPr>
          <p:cNvSpPr txBox="1"/>
          <p:nvPr/>
        </p:nvSpPr>
        <p:spPr>
          <a:xfrm>
            <a:off x="1940537" y="2202614"/>
            <a:ext cx="15307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ln w="3175">
                  <a:solidFill>
                    <a:schemeClr val="bg1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1</a:t>
            </a:r>
            <a:endParaRPr lang="zh-CN" altLang="en-US" sz="9600" dirty="0">
              <a:ln w="3175">
                <a:solidFill>
                  <a:schemeClr val="bg1"/>
                </a:solidFill>
              </a:ln>
              <a:blipFill>
                <a:blip r:embed="rId6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5E786F0-038F-47C3-AEF1-607018BD2A58}"/>
              </a:ext>
            </a:extLst>
          </p:cNvPr>
          <p:cNvSpPr txBox="1"/>
          <p:nvPr/>
        </p:nvSpPr>
        <p:spPr>
          <a:xfrm>
            <a:off x="7984515" y="2716481"/>
            <a:ext cx="2229484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畫面編排</a:t>
            </a:r>
            <a:endParaRPr lang="en-US" altLang="zh-CN" sz="32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13" name="TextBox 31">
            <a:extLst>
              <a:ext uri="{FF2B5EF4-FFF2-40B4-BE49-F238E27FC236}">
                <a16:creationId xmlns:a16="http://schemas.microsoft.com/office/drawing/2014/main" id="{4BD752D2-B266-4331-905C-6911927AA523}"/>
              </a:ext>
            </a:extLst>
          </p:cNvPr>
          <p:cNvSpPr txBox="1"/>
          <p:nvPr/>
        </p:nvSpPr>
        <p:spPr>
          <a:xfrm>
            <a:off x="6453754" y="2220543"/>
            <a:ext cx="15307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ln w="3175">
                  <a:solidFill>
                    <a:schemeClr val="bg1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2</a:t>
            </a:r>
            <a:endParaRPr lang="zh-CN" altLang="en-US" sz="9600" dirty="0">
              <a:ln w="3175">
                <a:solidFill>
                  <a:schemeClr val="bg1"/>
                </a:solidFill>
              </a:ln>
              <a:blipFill>
                <a:blip r:embed="rId6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08A2DBC-3A22-4CEA-9BF4-9CB929D0D2EF}"/>
              </a:ext>
            </a:extLst>
          </p:cNvPr>
          <p:cNvSpPr txBox="1"/>
          <p:nvPr/>
        </p:nvSpPr>
        <p:spPr>
          <a:xfrm>
            <a:off x="3464685" y="4413561"/>
            <a:ext cx="2229484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程式設計</a:t>
            </a:r>
            <a:endParaRPr lang="en-US" altLang="zh-CN" sz="32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15" name="TextBox 31">
            <a:extLst>
              <a:ext uri="{FF2B5EF4-FFF2-40B4-BE49-F238E27FC236}">
                <a16:creationId xmlns:a16="http://schemas.microsoft.com/office/drawing/2014/main" id="{1DA71267-29BE-47AE-895E-505428C6ECCF}"/>
              </a:ext>
            </a:extLst>
          </p:cNvPr>
          <p:cNvSpPr txBox="1"/>
          <p:nvPr/>
        </p:nvSpPr>
        <p:spPr>
          <a:xfrm>
            <a:off x="1954669" y="3917977"/>
            <a:ext cx="15307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ln w="3175">
                  <a:solidFill>
                    <a:schemeClr val="bg1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3</a:t>
            </a:r>
            <a:endParaRPr lang="zh-CN" altLang="en-US" sz="9600" dirty="0">
              <a:ln w="3175">
                <a:solidFill>
                  <a:schemeClr val="bg1"/>
                </a:solidFill>
              </a:ln>
              <a:blipFill>
                <a:blip r:embed="rId6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356034C-3CD3-4F70-BE31-A9ABC62E5325}"/>
              </a:ext>
            </a:extLst>
          </p:cNvPr>
          <p:cNvSpPr txBox="1"/>
          <p:nvPr/>
        </p:nvSpPr>
        <p:spPr>
          <a:xfrm>
            <a:off x="7984515" y="4416031"/>
            <a:ext cx="2229484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綜合活動</a:t>
            </a:r>
            <a:endParaRPr lang="en-US" altLang="zh-CN" sz="32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17" name="TextBox 31">
            <a:extLst>
              <a:ext uri="{FF2B5EF4-FFF2-40B4-BE49-F238E27FC236}">
                <a16:creationId xmlns:a16="http://schemas.microsoft.com/office/drawing/2014/main" id="{DD46ADB8-A5BE-4BE2-9491-2C7B741BF414}"/>
              </a:ext>
            </a:extLst>
          </p:cNvPr>
          <p:cNvSpPr txBox="1"/>
          <p:nvPr/>
        </p:nvSpPr>
        <p:spPr>
          <a:xfrm>
            <a:off x="6467886" y="3935906"/>
            <a:ext cx="15307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ln w="3175">
                  <a:solidFill>
                    <a:schemeClr val="bg1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4</a:t>
            </a:r>
            <a:endParaRPr lang="zh-CN" altLang="en-US" sz="9600" dirty="0">
              <a:ln w="3175">
                <a:solidFill>
                  <a:schemeClr val="bg1"/>
                </a:solidFill>
              </a:ln>
              <a:blipFill>
                <a:blip r:embed="rId6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9" grpId="0"/>
      <p:bldP spid="10" grpId="0"/>
      <p:bldP spid="11" grpId="0"/>
      <p:bldP spid="13" grpId="0"/>
      <p:bldP spid="14" grpId="0"/>
      <p:bldP spid="15" grpId="0"/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594D360-457D-4918-8296-D4F9B57252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2118"/>
            <a:ext cx="12191999" cy="6535882"/>
          </a:xfrm>
          <a:prstGeom prst="rect">
            <a:avLst/>
          </a:prstGeom>
        </p:spPr>
      </p:pic>
      <p:sp>
        <p:nvSpPr>
          <p:cNvPr id="7" name="TextBox 31">
            <a:extLst>
              <a:ext uri="{FF2B5EF4-FFF2-40B4-BE49-F238E27FC236}">
                <a16:creationId xmlns:a16="http://schemas.microsoft.com/office/drawing/2014/main" id="{D8EAAF5E-D39A-4006-951B-D0C90209CFC3}"/>
              </a:ext>
            </a:extLst>
          </p:cNvPr>
          <p:cNvSpPr txBox="1"/>
          <p:nvPr/>
        </p:nvSpPr>
        <p:spPr>
          <a:xfrm>
            <a:off x="3711501" y="626639"/>
            <a:ext cx="1530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01</a:t>
            </a:r>
            <a:endParaRPr lang="zh-CN" altLang="en-US" sz="72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8" name="TextBox 31">
            <a:extLst>
              <a:ext uri="{FF2B5EF4-FFF2-40B4-BE49-F238E27FC236}">
                <a16:creationId xmlns:a16="http://schemas.microsoft.com/office/drawing/2014/main" id="{C9F6F908-A238-40A9-A42A-1337FB9D80A8}"/>
              </a:ext>
            </a:extLst>
          </p:cNvPr>
          <p:cNvSpPr txBox="1"/>
          <p:nvPr/>
        </p:nvSpPr>
        <p:spPr>
          <a:xfrm>
            <a:off x="1708875" y="1967349"/>
            <a:ext cx="5571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 smtClean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27号-布丁体" panose="00000500000000000000" pitchFamily="2" charset="-122"/>
                <a:ea typeface="字魂27号-布丁体" panose="00000500000000000000" pitchFamily="2" charset="-122"/>
                <a:cs typeface="字魂59号-创粗黑" panose="00000500000000000000" charset="-122"/>
              </a:rPr>
              <a:t>認識變數</a:t>
            </a:r>
            <a:endParaRPr lang="en-US" altLang="zh-TW" sz="5400" dirty="0" smtClean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27号-布丁体" panose="00000500000000000000" pitchFamily="2" charset="-122"/>
              <a:ea typeface="字魂27号-布丁体" panose="00000500000000000000" pitchFamily="2" charset="-122"/>
              <a:cs typeface="字魂59号-创粗黑" panose="00000500000000000000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311618-983C-4F8D-AD0D-C4711DCCB33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00" t="18924" r="19265" b="45963"/>
          <a:stretch/>
        </p:blipFill>
        <p:spPr>
          <a:xfrm>
            <a:off x="8015148" y="79320"/>
            <a:ext cx="3442448" cy="229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839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4977745" y="398088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認識變數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B6ED2BF-5571-42F8-A1AD-FD6034070880}"/>
              </a:ext>
            </a:extLst>
          </p:cNvPr>
          <p:cNvSpPr txBox="1"/>
          <p:nvPr/>
        </p:nvSpPr>
        <p:spPr>
          <a:xfrm>
            <a:off x="1071131" y="2613421"/>
            <a:ext cx="33290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123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27FFBAEF-F836-414D-B467-1095150355B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2" t="4139" r="10359" b="76045"/>
          <a:stretch/>
        </p:blipFill>
        <p:spPr>
          <a:xfrm>
            <a:off x="8412998" y="2588603"/>
            <a:ext cx="964160" cy="1065300"/>
          </a:xfrm>
          <a:prstGeom prst="rect">
            <a:avLst/>
          </a:prstGeom>
        </p:spPr>
      </p:pic>
      <p:sp>
        <p:nvSpPr>
          <p:cNvPr id="12" name="文本框 7">
            <a:extLst>
              <a:ext uri="{FF2B5EF4-FFF2-40B4-BE49-F238E27FC236}">
                <a16:creationId xmlns:a16="http://schemas.microsoft.com/office/drawing/2014/main" id="{65766770-A119-437E-8B49-D334FF087255}"/>
              </a:ext>
            </a:extLst>
          </p:cNvPr>
          <p:cNvSpPr txBox="1"/>
          <p:nvPr/>
        </p:nvSpPr>
        <p:spPr>
          <a:xfrm>
            <a:off x="2291955" y="1235816"/>
            <a:ext cx="7608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什麼是變數？</a:t>
            </a:r>
            <a:endParaRPr lang="zh-CN" altLang="en-US" sz="54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14" name="图片 21">
            <a:extLst>
              <a:ext uri="{FF2B5EF4-FFF2-40B4-BE49-F238E27FC236}">
                <a16:creationId xmlns:a16="http://schemas.microsoft.com/office/drawing/2014/main" id="{27FFBAEF-F836-414D-B467-1095150355B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2" t="4139" r="10359" b="76045"/>
          <a:stretch/>
        </p:blipFill>
        <p:spPr>
          <a:xfrm>
            <a:off x="8412998" y="3723466"/>
            <a:ext cx="964160" cy="1065300"/>
          </a:xfrm>
          <a:prstGeom prst="rect">
            <a:avLst/>
          </a:prstGeom>
        </p:spPr>
      </p:pic>
      <p:sp>
        <p:nvSpPr>
          <p:cNvPr id="15" name="文本框 12">
            <a:extLst>
              <a:ext uri="{FF2B5EF4-FFF2-40B4-BE49-F238E27FC236}">
                <a16:creationId xmlns:a16="http://schemas.microsoft.com/office/drawing/2014/main" id="{5B6ED2BF-5571-42F8-A1AD-FD6034070880}"/>
              </a:ext>
            </a:extLst>
          </p:cNvPr>
          <p:cNvSpPr txBox="1"/>
          <p:nvPr/>
        </p:nvSpPr>
        <p:spPr>
          <a:xfrm>
            <a:off x="1071131" y="3748284"/>
            <a:ext cx="33290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dirty="0" err="1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abc</a:t>
            </a:r>
            <a:endParaRPr lang="en-US" altLang="zh-TW" sz="60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16" name="文本框 12">
            <a:extLst>
              <a:ext uri="{FF2B5EF4-FFF2-40B4-BE49-F238E27FC236}">
                <a16:creationId xmlns:a16="http://schemas.microsoft.com/office/drawing/2014/main" id="{5B6ED2BF-5571-42F8-A1AD-FD6034070880}"/>
              </a:ext>
            </a:extLst>
          </p:cNvPr>
          <p:cNvSpPr txBox="1"/>
          <p:nvPr/>
        </p:nvSpPr>
        <p:spPr>
          <a:xfrm>
            <a:off x="1071131" y="4975480"/>
            <a:ext cx="3329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一二三</a:t>
            </a:r>
            <a:endParaRPr lang="en-US" altLang="zh-TW" sz="48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17" name="图片 21">
            <a:extLst>
              <a:ext uri="{FF2B5EF4-FFF2-40B4-BE49-F238E27FC236}">
                <a16:creationId xmlns:a16="http://schemas.microsoft.com/office/drawing/2014/main" id="{27FFBAEF-F836-414D-B467-1095150355B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2" t="4139" r="10359" b="76045"/>
          <a:stretch/>
        </p:blipFill>
        <p:spPr>
          <a:xfrm>
            <a:off x="8412998" y="4858329"/>
            <a:ext cx="964160" cy="1065300"/>
          </a:xfrm>
          <a:prstGeom prst="rect">
            <a:avLst/>
          </a:prstGeom>
        </p:spPr>
      </p:pic>
      <p:sp>
        <p:nvSpPr>
          <p:cNvPr id="5" name="向右箭號 4"/>
          <p:cNvSpPr/>
          <p:nvPr/>
        </p:nvSpPr>
        <p:spPr>
          <a:xfrm>
            <a:off x="5342021" y="2759242"/>
            <a:ext cx="2160000" cy="10800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右箭號 17"/>
          <p:cNvSpPr/>
          <p:nvPr/>
        </p:nvSpPr>
        <p:spPr>
          <a:xfrm>
            <a:off x="5304578" y="3865634"/>
            <a:ext cx="2160000" cy="10800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向右箭號 18"/>
          <p:cNvSpPr/>
          <p:nvPr/>
        </p:nvSpPr>
        <p:spPr>
          <a:xfrm>
            <a:off x="5284700" y="4972027"/>
            <a:ext cx="2160000" cy="10800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8650853" y="2910388"/>
            <a:ext cx="488450" cy="51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</a:t>
            </a:r>
            <a:endParaRPr lang="zh-TW" altLang="en-US" sz="2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8650853" y="4045617"/>
            <a:ext cx="488450" cy="51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</a:t>
            </a:r>
            <a:endParaRPr lang="zh-TW" altLang="en-US" sz="2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8650853" y="5131672"/>
            <a:ext cx="488450" cy="51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Z</a:t>
            </a:r>
            <a:endParaRPr lang="zh-TW" altLang="en-US" sz="2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60477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2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4977745" y="398088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認識變數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2" name="文本框 7">
            <a:extLst>
              <a:ext uri="{FF2B5EF4-FFF2-40B4-BE49-F238E27FC236}">
                <a16:creationId xmlns:a16="http://schemas.microsoft.com/office/drawing/2014/main" id="{65766770-A119-437E-8B49-D334FF087255}"/>
              </a:ext>
            </a:extLst>
          </p:cNvPr>
          <p:cNvSpPr txBox="1"/>
          <p:nvPr/>
        </p:nvSpPr>
        <p:spPr>
          <a:xfrm>
            <a:off x="2291955" y="1235816"/>
            <a:ext cx="7608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什麼是變數？</a:t>
            </a:r>
            <a:endParaRPr lang="zh-CN" altLang="en-US" sz="54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14" name="图片 21">
            <a:extLst>
              <a:ext uri="{FF2B5EF4-FFF2-40B4-BE49-F238E27FC236}">
                <a16:creationId xmlns:a16="http://schemas.microsoft.com/office/drawing/2014/main" id="{27FFBAEF-F836-414D-B467-1095150355B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2" t="4139" r="10359" b="76045"/>
          <a:stretch/>
        </p:blipFill>
        <p:spPr>
          <a:xfrm>
            <a:off x="8353363" y="2352157"/>
            <a:ext cx="964160" cy="1065300"/>
          </a:xfrm>
          <a:prstGeom prst="rect">
            <a:avLst/>
          </a:prstGeom>
        </p:spPr>
      </p:pic>
      <p:sp>
        <p:nvSpPr>
          <p:cNvPr id="15" name="文本框 12">
            <a:extLst>
              <a:ext uri="{FF2B5EF4-FFF2-40B4-BE49-F238E27FC236}">
                <a16:creationId xmlns:a16="http://schemas.microsoft.com/office/drawing/2014/main" id="{5B6ED2BF-5571-42F8-A1AD-FD6034070880}"/>
              </a:ext>
            </a:extLst>
          </p:cNvPr>
          <p:cNvSpPr txBox="1"/>
          <p:nvPr/>
        </p:nvSpPr>
        <p:spPr>
          <a:xfrm>
            <a:off x="1011496" y="2376975"/>
            <a:ext cx="33290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XXX</a:t>
            </a:r>
          </a:p>
        </p:txBody>
      </p:sp>
      <p:sp>
        <p:nvSpPr>
          <p:cNvPr id="18" name="向右箭號 17"/>
          <p:cNvSpPr/>
          <p:nvPr/>
        </p:nvSpPr>
        <p:spPr>
          <a:xfrm>
            <a:off x="5244943" y="2494325"/>
            <a:ext cx="2160000" cy="10800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文字方塊 22"/>
          <p:cNvSpPr txBox="1"/>
          <p:nvPr/>
        </p:nvSpPr>
        <p:spPr>
          <a:xfrm>
            <a:off x="8591218" y="2674308"/>
            <a:ext cx="488450" cy="51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sz="2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8650853" y="5131672"/>
            <a:ext cx="488450" cy="51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sz="2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387017" y="4157312"/>
            <a:ext cx="94179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6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變數就像一個</a:t>
            </a:r>
            <a:r>
              <a:rPr lang="zh-TW" altLang="en-US" sz="36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背包，裡面包含其他數字或文字</a:t>
            </a:r>
            <a:endParaRPr lang="en-US" altLang="zh-TW" sz="3600" b="1" dirty="0" smtClean="0">
              <a:solidFill>
                <a:schemeClr val="accent2">
                  <a:lumMod val="60000"/>
                  <a:lumOff val="4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ctr"/>
            <a:r>
              <a:rPr lang="zh-TW" altLang="en-US" sz="36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背包的外表有一個符號，可以隨意填寫</a:t>
            </a:r>
            <a:endParaRPr lang="en-US" altLang="zh-TW" sz="3600" b="1" dirty="0" smtClean="0">
              <a:solidFill>
                <a:schemeClr val="accent2">
                  <a:lumMod val="60000"/>
                  <a:lumOff val="4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ctr"/>
            <a:r>
              <a:rPr lang="zh-TW" altLang="en-US" sz="36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因此又稱為變數</a:t>
            </a:r>
            <a:endParaRPr lang="zh-TW" altLang="en-US" sz="3600" b="1" dirty="0">
              <a:solidFill>
                <a:schemeClr val="accent2">
                  <a:lumMod val="60000"/>
                  <a:lumOff val="4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118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594D360-457D-4918-8296-D4F9B57252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2118"/>
            <a:ext cx="12191999" cy="6535882"/>
          </a:xfrm>
          <a:prstGeom prst="rect">
            <a:avLst/>
          </a:prstGeom>
        </p:spPr>
      </p:pic>
      <p:sp>
        <p:nvSpPr>
          <p:cNvPr id="7" name="TextBox 31">
            <a:extLst>
              <a:ext uri="{FF2B5EF4-FFF2-40B4-BE49-F238E27FC236}">
                <a16:creationId xmlns:a16="http://schemas.microsoft.com/office/drawing/2014/main" id="{D8EAAF5E-D39A-4006-951B-D0C90209CFC3}"/>
              </a:ext>
            </a:extLst>
          </p:cNvPr>
          <p:cNvSpPr txBox="1"/>
          <p:nvPr/>
        </p:nvSpPr>
        <p:spPr>
          <a:xfrm>
            <a:off x="3711501" y="626639"/>
            <a:ext cx="1530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02</a:t>
            </a:r>
            <a:endParaRPr lang="zh-CN" altLang="en-US" sz="72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8" name="TextBox 31">
            <a:extLst>
              <a:ext uri="{FF2B5EF4-FFF2-40B4-BE49-F238E27FC236}">
                <a16:creationId xmlns:a16="http://schemas.microsoft.com/office/drawing/2014/main" id="{C9F6F908-A238-40A9-A42A-1337FB9D80A8}"/>
              </a:ext>
            </a:extLst>
          </p:cNvPr>
          <p:cNvSpPr txBox="1"/>
          <p:nvPr/>
        </p:nvSpPr>
        <p:spPr>
          <a:xfrm>
            <a:off x="1708875" y="1967349"/>
            <a:ext cx="5571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 smtClean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27号-布丁体" panose="00000500000000000000" pitchFamily="2" charset="-122"/>
                <a:ea typeface="字魂27号-布丁体" panose="00000500000000000000" pitchFamily="2" charset="-122"/>
                <a:cs typeface="字魂59号-创粗黑" panose="00000500000000000000" charset="-122"/>
              </a:rPr>
              <a:t>畫面編排</a:t>
            </a:r>
            <a:endParaRPr lang="zh-CN" altLang="en-US" sz="54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27号-布丁体" panose="00000500000000000000" pitchFamily="2" charset="-122"/>
              <a:ea typeface="字魂27号-布丁体" panose="00000500000000000000" pitchFamily="2" charset="-122"/>
              <a:cs typeface="字魂59号-创粗黑" panose="00000500000000000000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311618-983C-4F8D-AD0D-C4711DCCB33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00" t="18924" r="19265" b="45963"/>
          <a:stretch/>
        </p:blipFill>
        <p:spPr>
          <a:xfrm>
            <a:off x="8015148" y="79320"/>
            <a:ext cx="3442448" cy="229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75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畫面</a:t>
            </a:r>
            <a:r>
              <a:rPr lang="zh-TW" altLang="en-US" sz="3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編排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41" name="文字方塊 40"/>
          <p:cNvSpPr txBox="1"/>
          <p:nvPr/>
        </p:nvSpPr>
        <p:spPr>
          <a:xfrm>
            <a:off x="9723328" y="132729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標籤</a:t>
            </a:r>
            <a:r>
              <a:rPr lang="en-US" altLang="zh-TW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1</a:t>
            </a:r>
            <a:endParaRPr lang="zh-TW" altLang="en-US" sz="28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/>
          <a:srcRect l="22199" t="18369" r="52908" b="26596"/>
          <a:stretch/>
        </p:blipFill>
        <p:spPr>
          <a:xfrm>
            <a:off x="3819727" y="1013336"/>
            <a:ext cx="4552544" cy="5661498"/>
          </a:xfrm>
          <a:prstGeom prst="rect">
            <a:avLst/>
          </a:prstGeom>
        </p:spPr>
      </p:pic>
      <p:cxnSp>
        <p:nvCxnSpPr>
          <p:cNvPr id="47" name="直線接點 46"/>
          <p:cNvCxnSpPr/>
          <p:nvPr/>
        </p:nvCxnSpPr>
        <p:spPr>
          <a:xfrm>
            <a:off x="7497524" y="1588907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532221" y="2087392"/>
            <a:ext cx="16209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標籤</a:t>
            </a:r>
            <a:r>
              <a:rPr lang="en-US" altLang="zh-TW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2</a:t>
            </a:r>
          </a:p>
          <a:p>
            <a:pPr algn="ctr"/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範圍標</a:t>
            </a:r>
            <a:r>
              <a:rPr lang="zh-TW" altLang="en-US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籤</a:t>
            </a:r>
          </a:p>
        </p:txBody>
      </p:sp>
      <p:cxnSp>
        <p:nvCxnSpPr>
          <p:cNvPr id="15" name="直線接點 14"/>
          <p:cNvCxnSpPr/>
          <p:nvPr/>
        </p:nvCxnSpPr>
        <p:spPr>
          <a:xfrm>
            <a:off x="7547513" y="2564446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9430368" y="2087392"/>
            <a:ext cx="26981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標籤</a:t>
            </a:r>
            <a:r>
              <a:rPr lang="en-US" altLang="zh-TW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3</a:t>
            </a:r>
          </a:p>
          <a:p>
            <a:pPr algn="ctr"/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範圍標籤輸出</a:t>
            </a:r>
            <a:r>
              <a:rPr lang="zh-TW" altLang="en-US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格</a:t>
            </a:r>
          </a:p>
        </p:txBody>
      </p:sp>
      <p:cxnSp>
        <p:nvCxnSpPr>
          <p:cNvPr id="17" name="直線接點 16"/>
          <p:cNvCxnSpPr/>
          <p:nvPr/>
        </p:nvCxnSpPr>
        <p:spPr>
          <a:xfrm>
            <a:off x="2107585" y="2564446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01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畫面</a:t>
            </a:r>
            <a:r>
              <a:rPr lang="zh-TW" altLang="en-US" sz="3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編排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/>
          <a:srcRect l="22199" t="18369" r="52908" b="26596"/>
          <a:stretch/>
        </p:blipFill>
        <p:spPr>
          <a:xfrm>
            <a:off x="3819727" y="1013336"/>
            <a:ext cx="4552544" cy="5661498"/>
          </a:xfrm>
          <a:prstGeom prst="rect">
            <a:avLst/>
          </a:prstGeom>
        </p:spPr>
      </p:pic>
      <p:cxnSp>
        <p:nvCxnSpPr>
          <p:cNvPr id="47" name="直線接點 46"/>
          <p:cNvCxnSpPr/>
          <p:nvPr/>
        </p:nvCxnSpPr>
        <p:spPr>
          <a:xfrm rot="5400000">
            <a:off x="5509155" y="3238803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0" y="1530800"/>
            <a:ext cx="2194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文字輸入盒</a:t>
            </a:r>
            <a:r>
              <a:rPr lang="en-US" altLang="zh-TW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1</a:t>
            </a:r>
          </a:p>
          <a:p>
            <a:pPr algn="ctr"/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密碼輸入格</a:t>
            </a:r>
            <a:endParaRPr lang="zh-TW" altLang="en-US" sz="28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cxnSp>
        <p:nvCxnSpPr>
          <p:cNvPr id="15" name="直線接點 14"/>
          <p:cNvCxnSpPr/>
          <p:nvPr/>
        </p:nvCxnSpPr>
        <p:spPr>
          <a:xfrm>
            <a:off x="7731769" y="2016439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9804996" y="1539385"/>
            <a:ext cx="23391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按鈕</a:t>
            </a:r>
            <a:r>
              <a:rPr lang="en-US" altLang="zh-TW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2</a:t>
            </a:r>
            <a:endParaRPr lang="en-US" altLang="zh-TW" sz="28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ctr"/>
            <a:r>
              <a:rPr lang="zh-TW" altLang="en-US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題目</a:t>
            </a:r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重整</a:t>
            </a:r>
            <a:r>
              <a:rPr lang="zh-TW" altLang="en-US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按鈕</a:t>
            </a:r>
          </a:p>
        </p:txBody>
      </p:sp>
      <p:cxnSp>
        <p:nvCxnSpPr>
          <p:cNvPr id="17" name="直線接點 16"/>
          <p:cNvCxnSpPr/>
          <p:nvPr/>
        </p:nvCxnSpPr>
        <p:spPr>
          <a:xfrm>
            <a:off x="2153178" y="2007854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字方塊 40"/>
          <p:cNvSpPr txBox="1"/>
          <p:nvPr/>
        </p:nvSpPr>
        <p:spPr>
          <a:xfrm>
            <a:off x="5392667" y="4275417"/>
            <a:ext cx="23391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>
                <a:latin typeface="字魂59号-创粗黑" panose="00000500000000000000" charset="-122"/>
                <a:ea typeface="字魂59号-创粗黑" panose="00000500000000000000" charset="-122"/>
              </a:rPr>
              <a:t>按鈕</a:t>
            </a:r>
            <a:r>
              <a:rPr lang="en-US" altLang="zh-TW" sz="2800" dirty="0" smtClean="0">
                <a:latin typeface="字魂59号-创粗黑" panose="00000500000000000000" charset="-122"/>
                <a:ea typeface="字魂59号-创粗黑" panose="00000500000000000000" charset="-122"/>
              </a:rPr>
              <a:t>1</a:t>
            </a:r>
          </a:p>
          <a:p>
            <a:pPr algn="ctr"/>
            <a:r>
              <a:rPr lang="zh-TW" altLang="en-US" sz="2800" dirty="0" smtClean="0">
                <a:latin typeface="字魂59号-创粗黑" panose="00000500000000000000" charset="-122"/>
                <a:ea typeface="字魂59号-创粗黑" panose="00000500000000000000" charset="-122"/>
              </a:rPr>
              <a:t>確定輸入按鈕</a:t>
            </a:r>
            <a:endParaRPr lang="zh-TW" altLang="en-US" sz="2800" dirty="0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048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594D360-457D-4918-8296-D4F9B57252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2118"/>
            <a:ext cx="12191999" cy="6535882"/>
          </a:xfrm>
          <a:prstGeom prst="rect">
            <a:avLst/>
          </a:prstGeom>
        </p:spPr>
      </p:pic>
      <p:sp>
        <p:nvSpPr>
          <p:cNvPr id="7" name="TextBox 31">
            <a:extLst>
              <a:ext uri="{FF2B5EF4-FFF2-40B4-BE49-F238E27FC236}">
                <a16:creationId xmlns:a16="http://schemas.microsoft.com/office/drawing/2014/main" id="{D8EAAF5E-D39A-4006-951B-D0C90209CFC3}"/>
              </a:ext>
            </a:extLst>
          </p:cNvPr>
          <p:cNvSpPr txBox="1"/>
          <p:nvPr/>
        </p:nvSpPr>
        <p:spPr>
          <a:xfrm>
            <a:off x="3711501" y="626639"/>
            <a:ext cx="1530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03</a:t>
            </a:r>
            <a:endParaRPr lang="zh-CN" altLang="en-US" sz="72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8" name="TextBox 31">
            <a:extLst>
              <a:ext uri="{FF2B5EF4-FFF2-40B4-BE49-F238E27FC236}">
                <a16:creationId xmlns:a16="http://schemas.microsoft.com/office/drawing/2014/main" id="{C9F6F908-A238-40A9-A42A-1337FB9D80A8}"/>
              </a:ext>
            </a:extLst>
          </p:cNvPr>
          <p:cNvSpPr txBox="1"/>
          <p:nvPr/>
        </p:nvSpPr>
        <p:spPr>
          <a:xfrm>
            <a:off x="1708875" y="1967349"/>
            <a:ext cx="5571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 smtClean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27号-布丁体" panose="00000500000000000000" pitchFamily="2" charset="-122"/>
                <a:ea typeface="字魂27号-布丁体" panose="00000500000000000000" pitchFamily="2" charset="-122"/>
                <a:cs typeface="字魂59号-创粗黑" panose="00000500000000000000" charset="-122"/>
              </a:rPr>
              <a:t>程式設計</a:t>
            </a:r>
            <a:endParaRPr lang="zh-CN" altLang="en-US" sz="54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27号-布丁体" panose="00000500000000000000" pitchFamily="2" charset="-122"/>
              <a:ea typeface="字魂27号-布丁体" panose="00000500000000000000" pitchFamily="2" charset="-122"/>
              <a:cs typeface="字魂59号-创粗黑" panose="00000500000000000000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311618-983C-4F8D-AD0D-C4711DCCB33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00" t="18924" r="19265" b="45963"/>
          <a:stretch/>
        </p:blipFill>
        <p:spPr>
          <a:xfrm>
            <a:off x="8015148" y="79320"/>
            <a:ext cx="3442448" cy="229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22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主题班会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6615</TotalTime>
  <Words>281</Words>
  <Application>Microsoft Office PowerPoint</Application>
  <PresentationFormat>寬螢幕</PresentationFormat>
  <Paragraphs>91</Paragraphs>
  <Slides>16</Slides>
  <Notes>16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5" baseType="lpstr">
      <vt:lpstr>等线</vt:lpstr>
      <vt:lpstr>等线 Light</vt:lpstr>
      <vt:lpstr>字魂27号-布丁体</vt:lpstr>
      <vt:lpstr>字魂58号-创中黑</vt:lpstr>
      <vt:lpstr>字魂59号-创粗黑</vt:lpstr>
      <vt:lpstr>微軟正黑體</vt:lpstr>
      <vt:lpstr>新細明體</vt:lpstr>
      <vt:lpstr>Arial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彥銘 陳</cp:lastModifiedBy>
  <cp:revision>282</cp:revision>
  <dcterms:created xsi:type="dcterms:W3CDTF">2019-07-29T02:38:00Z</dcterms:created>
  <dcterms:modified xsi:type="dcterms:W3CDTF">2020-06-01T14:51:30Z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2052-11.1.0.8808</vt:lpwstr>
  </property>
</Properties>
</file>

<file path=docProps/thumbnail.jpeg>
</file>